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50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68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9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74429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9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43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0890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842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51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67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19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40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50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44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39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67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68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7157A505-9BA7-4935-9088-468422D7429F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33B27D-EFC8-4036-A27C-431CD6307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89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3A006C-3804-4BC4-B1A7-E69D4C8B5428}"/>
              </a:ext>
            </a:extLst>
          </p:cNvPr>
          <p:cNvSpPr txBox="1"/>
          <p:nvPr/>
        </p:nvSpPr>
        <p:spPr>
          <a:xfrm>
            <a:off x="571500" y="2257425"/>
            <a:ext cx="11229975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y-AM" sz="3200" dirty="0">
                <a:latin typeface="Sylfaen" panose="010A0502050306030303" pitchFamily="18" charset="0"/>
              </a:rPr>
              <a:t>Էլեկտրոնային ուսուցման ընդհանուր հասկացություններ</a:t>
            </a:r>
            <a:br>
              <a:rPr lang="hy-AM" dirty="0"/>
            </a:br>
            <a:endParaRPr lang="en-US" dirty="0"/>
          </a:p>
        </p:txBody>
      </p:sp>
      <p:pic>
        <p:nvPicPr>
          <p:cNvPr id="7" name="Звук 6">
            <a:hlinkClick r:id="" action="ppaction://media"/>
            <a:extLst>
              <a:ext uri="{FF2B5EF4-FFF2-40B4-BE49-F238E27FC236}">
                <a16:creationId xmlns:a16="http://schemas.microsoft.com/office/drawing/2014/main" id="{562BD262-792A-4668-9FD4-14D25931EC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26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1"/>
    </mc:Choice>
    <mc:Fallback>
      <p:transition spd="slow" advTm="6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BB2CE1-0C24-4DFE-8E18-C3CAF261276D}"/>
              </a:ext>
            </a:extLst>
          </p:cNvPr>
          <p:cNvSpPr txBox="1"/>
          <p:nvPr/>
        </p:nvSpPr>
        <p:spPr>
          <a:xfrm>
            <a:off x="942975" y="571501"/>
            <a:ext cx="10306050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hy-AM" dirty="0"/>
            </a:br>
            <a:r>
              <a:rPr lang="hy-AM" sz="3200" dirty="0">
                <a:latin typeface="Sylfaen" panose="010A0502050306030303" pitchFamily="18" charset="0"/>
              </a:rPr>
              <a:t>Էլեկտրոնային ուսուցումը կրթական գործընթաց է, որն իրականացվում է թվային տեխնոլոգիաների, ինտերնետային կապի և մեդիա ռեսուրսների միջոցով։</a:t>
            </a:r>
            <a:br>
              <a:rPr lang="hy-AM" sz="3200" dirty="0">
                <a:latin typeface="Sylfaen" panose="010A0502050306030303" pitchFamily="18" charset="0"/>
              </a:rPr>
            </a:br>
            <a:r>
              <a:rPr lang="hy-AM" sz="3200" dirty="0">
                <a:latin typeface="Sylfaen" panose="010A0502050306030303" pitchFamily="18" charset="0"/>
              </a:rPr>
              <a:t>Այն ապահովում է ուսուցման ժամանակակից, ճկուն և ինտերակտիվ մոդել, որտեղ սովորողը կարող է սովորել ցանկացած վայրից և ցանկացած պահի, ընտրել ուսուցման անհատական տեմպ, օգտվել բազմաձև ռեսուրսներից, ստանալ շարունակական հետադարձ կապ և մասնակցել համագործակցային ուսուցման գործընթացներին։</a:t>
            </a:r>
            <a:endParaRPr lang="en-US" sz="3200" dirty="0">
              <a:latin typeface="Sylfaen" panose="010A0502050306030303" pitchFamily="18" charset="0"/>
            </a:endParaRPr>
          </a:p>
        </p:txBody>
      </p:sp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23B809A1-8633-497B-A78B-35DAB86C25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09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16"/>
    </mc:Choice>
    <mc:Fallback>
      <p:transition spd="slow" advTm="28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6E42EC8-EDA1-4DAF-AD9D-9051B4A1C7DC}"/>
              </a:ext>
            </a:extLst>
          </p:cNvPr>
          <p:cNvSpPr txBox="1"/>
          <p:nvPr/>
        </p:nvSpPr>
        <p:spPr>
          <a:xfrm>
            <a:off x="419100" y="180976"/>
            <a:ext cx="11658600" cy="597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800" b="1" dirty="0">
                <a:latin typeface="Sylfaen" panose="010A0502050306030303" pitchFamily="18" charset="0"/>
              </a:rPr>
              <a:t>Էլեկտրոնային ուսուցման հիմնական հատկանիշները</a:t>
            </a:r>
          </a:p>
          <a:p>
            <a:br>
              <a:rPr lang="hy-AM" dirty="0"/>
            </a:br>
            <a:r>
              <a:rPr lang="hy-AM" sz="2800" dirty="0">
                <a:latin typeface="Sylfaen" panose="010A0502050306030303" pitchFamily="18" charset="0"/>
              </a:rPr>
              <a:t>Թվայնացված բովանդակություն՝ տեսադասեր, վիդեոթութորիալներ, սիմուլյատորներ, 3</a:t>
            </a:r>
            <a:r>
              <a:rPr lang="en-US" sz="2800" dirty="0">
                <a:latin typeface="Sylfaen" panose="010A0502050306030303" pitchFamily="18" charset="0"/>
              </a:rPr>
              <a:t>D </a:t>
            </a:r>
            <a:r>
              <a:rPr lang="hy-AM" sz="2800" dirty="0">
                <a:latin typeface="Sylfaen" panose="010A0502050306030303" pitchFamily="18" charset="0"/>
              </a:rPr>
              <a:t>մոդելներ, էլեկտրոնային գրքեր։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Ինտերակտիվություն՝ վարժություններ, խաղայնացում, վիկտորինաներ, հմտությունների փորձարկում։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Հասանելիություն՝ մշտական առցանց ուսումնական ռեսուրսներ։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Բազմամեդիա ուսուցում՝ աուդիո, վիդեո, անիմացիա, գրաֆիկա։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Անհատականացված ուսուցում՝ ուսուցման տեմպի և բարդության կարգավորում։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Ավտոմատացված գնահատում՝ թեստավորում, առաջադրանքների ավտոմատ ստուգում։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Համագործակցային ուսուցում՝ խմբային աշխատանք, ֆորումներ, քննարկումներ։</a:t>
            </a:r>
          </a:p>
        </p:txBody>
      </p:sp>
      <p:pic>
        <p:nvPicPr>
          <p:cNvPr id="6" name="Звук 5">
            <a:hlinkClick r:id="" action="ppaction://media"/>
            <a:extLst>
              <a:ext uri="{FF2B5EF4-FFF2-40B4-BE49-F238E27FC236}">
                <a16:creationId xmlns:a16="http://schemas.microsoft.com/office/drawing/2014/main" id="{A9BA33B2-99CB-487F-BD8C-A22E7552B7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485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25"/>
    </mc:Choice>
    <mc:Fallback>
      <p:transition spd="slow" advTm="54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1C8604-F116-4D98-9EAB-9474ADF22574}"/>
              </a:ext>
            </a:extLst>
          </p:cNvPr>
          <p:cNvSpPr txBox="1"/>
          <p:nvPr/>
        </p:nvSpPr>
        <p:spPr>
          <a:xfrm>
            <a:off x="561975" y="600075"/>
            <a:ext cx="11306175" cy="615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800" b="1" dirty="0">
                <a:latin typeface="Sylfaen" panose="010A0502050306030303" pitchFamily="18" charset="0"/>
              </a:rPr>
              <a:t>Պատմական զարգացում</a:t>
            </a:r>
          </a:p>
          <a:p>
            <a:br>
              <a:rPr lang="hy-AM" dirty="0"/>
            </a:br>
            <a:r>
              <a:rPr lang="en-US" sz="1600" b="1" dirty="0">
                <a:latin typeface="Sylfaen" panose="010A0502050306030303" pitchFamily="18" charset="0"/>
              </a:rPr>
              <a:t>I </a:t>
            </a:r>
            <a:r>
              <a:rPr lang="hy-AM" sz="1600" b="1" dirty="0">
                <a:latin typeface="Sylfaen" panose="010A0502050306030303" pitchFamily="18" charset="0"/>
              </a:rPr>
              <a:t>փուլ (1950–1970)</a:t>
            </a:r>
            <a:endParaRPr lang="hy-AM" sz="1600" dirty="0">
              <a:latin typeface="Sylfaen" panose="010A05020503060303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Համակարգիչների առաջին կիրառություններ կրթության մեջ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Սկինների </a:t>
            </a:r>
            <a:r>
              <a:rPr lang="en-US" sz="1600" b="1" dirty="0">
                <a:latin typeface="Sylfaen" panose="010A0502050306030303" pitchFamily="18" charset="0"/>
              </a:rPr>
              <a:t>Programmed Learning</a:t>
            </a:r>
            <a:r>
              <a:rPr lang="en-US" sz="1600" dirty="0">
                <a:latin typeface="Sylfaen" panose="010A0502050306030303" pitchFamily="18" charset="0"/>
              </a:rPr>
              <a:t> </a:t>
            </a:r>
            <a:r>
              <a:rPr lang="hy-AM" sz="1600" dirty="0">
                <a:latin typeface="Sylfaen" panose="010A0502050306030303" pitchFamily="18" charset="0"/>
              </a:rPr>
              <a:t>մեթոդ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Sylfaen" panose="010A0502050306030303" pitchFamily="18" charset="0"/>
              </a:rPr>
              <a:t>PLATO</a:t>
            </a:r>
            <a:r>
              <a:rPr lang="en-US" sz="1600" dirty="0">
                <a:latin typeface="Sylfaen" panose="010A0502050306030303" pitchFamily="18" charset="0"/>
              </a:rPr>
              <a:t> </a:t>
            </a:r>
            <a:r>
              <a:rPr lang="hy-AM" sz="1600" dirty="0">
                <a:latin typeface="Sylfaen" panose="010A0502050306030303" pitchFamily="18" charset="0"/>
              </a:rPr>
              <a:t>դասավանդման համակարգի ստեղծում</a:t>
            </a:r>
          </a:p>
          <a:p>
            <a:r>
              <a:rPr lang="en-US" sz="1600" b="1" dirty="0">
                <a:latin typeface="Sylfaen" panose="010A0502050306030303" pitchFamily="18" charset="0"/>
              </a:rPr>
              <a:t>🔹 II </a:t>
            </a:r>
            <a:r>
              <a:rPr lang="hy-AM" sz="1600" b="1" dirty="0">
                <a:latin typeface="Sylfaen" panose="010A0502050306030303" pitchFamily="18" charset="0"/>
              </a:rPr>
              <a:t>փուլ (1980–1995)</a:t>
            </a:r>
            <a:endParaRPr lang="hy-AM" sz="1600" dirty="0">
              <a:latin typeface="Sylfaen" panose="010A05020503060303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Անձնական համակարգիչների տարածում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latin typeface="Sylfaen" panose="010A0502050306030303" pitchFamily="18" charset="0"/>
              </a:rPr>
              <a:t>CD-ROM </a:t>
            </a:r>
            <a:r>
              <a:rPr lang="hy-AM" sz="1600" dirty="0">
                <a:latin typeface="Sylfaen" panose="010A0502050306030303" pitchFamily="18" charset="0"/>
              </a:rPr>
              <a:t>կրթական ծրագրերի շրջան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Sylfaen" panose="010A0502050306030303" pitchFamily="18" charset="0"/>
              </a:rPr>
              <a:t>CBT</a:t>
            </a:r>
            <a:r>
              <a:rPr lang="en-US" sz="1600" dirty="0">
                <a:latin typeface="Sylfaen" panose="010A0502050306030303" pitchFamily="18" charset="0"/>
              </a:rPr>
              <a:t> (Computer-Based Training) </a:t>
            </a:r>
            <a:r>
              <a:rPr lang="hy-AM" sz="1600" dirty="0">
                <a:latin typeface="Sylfaen" panose="010A0502050306030303" pitchFamily="18" charset="0"/>
              </a:rPr>
              <a:t>համակարգեր</a:t>
            </a:r>
          </a:p>
          <a:p>
            <a:r>
              <a:rPr lang="en-US" sz="1600" b="1" dirty="0">
                <a:latin typeface="Sylfaen" panose="010A0502050306030303" pitchFamily="18" charset="0"/>
              </a:rPr>
              <a:t>🔹 III </a:t>
            </a:r>
            <a:r>
              <a:rPr lang="hy-AM" sz="1600" b="1" dirty="0">
                <a:latin typeface="Sylfaen" panose="010A0502050306030303" pitchFamily="18" charset="0"/>
              </a:rPr>
              <a:t>փուլ (1995–2005)</a:t>
            </a:r>
            <a:endParaRPr lang="hy-AM" sz="1600" dirty="0">
              <a:latin typeface="Sylfaen" panose="010A05020503060303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Ինտերնետի զարգացում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Առաջին </a:t>
            </a:r>
            <a:r>
              <a:rPr lang="en-US" sz="1600" b="1" dirty="0">
                <a:latin typeface="Sylfaen" panose="010A0502050306030303" pitchFamily="18" charset="0"/>
              </a:rPr>
              <a:t>LMS</a:t>
            </a:r>
            <a:r>
              <a:rPr lang="en-US" sz="1600" dirty="0">
                <a:latin typeface="Sylfaen" panose="010A0502050306030303" pitchFamily="18" charset="0"/>
              </a:rPr>
              <a:t> </a:t>
            </a:r>
            <a:r>
              <a:rPr lang="hy-AM" sz="1600" dirty="0">
                <a:latin typeface="Sylfaen" panose="010A0502050306030303" pitchFamily="18" charset="0"/>
              </a:rPr>
              <a:t>համակարգերի ստեղծում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Առցանց դասընթացների սկիզբ</a:t>
            </a:r>
          </a:p>
          <a:p>
            <a:r>
              <a:rPr lang="en-US" sz="1600" b="1" dirty="0">
                <a:latin typeface="Sylfaen" panose="010A0502050306030303" pitchFamily="18" charset="0"/>
              </a:rPr>
              <a:t>🔹 IV </a:t>
            </a:r>
            <a:r>
              <a:rPr lang="hy-AM" sz="1600" b="1" dirty="0">
                <a:latin typeface="Sylfaen" panose="010A0502050306030303" pitchFamily="18" charset="0"/>
              </a:rPr>
              <a:t>փուլ (2005–2015)</a:t>
            </a:r>
            <a:endParaRPr lang="hy-AM" sz="1600" dirty="0">
              <a:latin typeface="Sylfaen" panose="010A05020503060303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Sylfaen" panose="010A0502050306030303" pitchFamily="18" charset="0"/>
              </a:rPr>
              <a:t>MOOC</a:t>
            </a:r>
            <a:r>
              <a:rPr lang="en-US" sz="1600" dirty="0">
                <a:latin typeface="Sylfaen" panose="010A0502050306030303" pitchFamily="18" charset="0"/>
              </a:rPr>
              <a:t> </a:t>
            </a:r>
            <a:r>
              <a:rPr lang="hy-AM" sz="1600" dirty="0">
                <a:latin typeface="Sylfaen" panose="010A0502050306030303" pitchFamily="18" charset="0"/>
              </a:rPr>
              <a:t>հարթակներ՝ </a:t>
            </a:r>
            <a:r>
              <a:rPr lang="en-US" sz="1600" dirty="0">
                <a:latin typeface="Sylfaen" panose="010A0502050306030303" pitchFamily="18" charset="0"/>
              </a:rPr>
              <a:t>Coursera, edX </a:t>
            </a:r>
            <a:r>
              <a:rPr lang="hy-AM" sz="1600" dirty="0">
                <a:latin typeface="Sylfaen" panose="010A0502050306030303" pitchFamily="18" charset="0"/>
              </a:rPr>
              <a:t>և այլն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dirty="0">
                <a:latin typeface="Sylfaen" panose="010A0502050306030303" pitchFamily="18" charset="0"/>
              </a:rPr>
              <a:t>Մասնագիտական օնլայն սերտիֆիկացումներ</a:t>
            </a:r>
          </a:p>
          <a:p>
            <a:r>
              <a:rPr lang="en-US" sz="1600" b="1" dirty="0">
                <a:latin typeface="Sylfaen" panose="010A0502050306030303" pitchFamily="18" charset="0"/>
              </a:rPr>
              <a:t>🔹 V </a:t>
            </a:r>
            <a:r>
              <a:rPr lang="hy-AM" sz="1600" b="1" dirty="0">
                <a:latin typeface="Sylfaen" panose="010A0502050306030303" pitchFamily="18" charset="0"/>
              </a:rPr>
              <a:t>փուլ (2015–մինչ օրս)</a:t>
            </a:r>
            <a:endParaRPr lang="hy-AM" sz="1600" dirty="0">
              <a:latin typeface="Sylfaen" panose="010A05020503060303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hy-AM" sz="1600" b="1" dirty="0">
                <a:latin typeface="Sylfaen" panose="010A0502050306030303" pitchFamily="18" charset="0"/>
              </a:rPr>
              <a:t>Ադապտիվ ուսուցում</a:t>
            </a:r>
            <a:r>
              <a:rPr lang="hy-AM" sz="1600" dirty="0">
                <a:latin typeface="Sylfaen" panose="010A0502050306030303" pitchFamily="18" charset="0"/>
              </a:rPr>
              <a:t>, անհատականացված բովանդակություն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latin typeface="Sylfaen" panose="010A0502050306030303" pitchFamily="18" charset="0"/>
              </a:rPr>
              <a:t>VR/AR</a:t>
            </a:r>
            <a:r>
              <a:rPr lang="en-US" sz="1600" dirty="0">
                <a:latin typeface="Sylfaen" panose="010A0502050306030303" pitchFamily="18" charset="0"/>
              </a:rPr>
              <a:t> </a:t>
            </a:r>
            <a:r>
              <a:rPr lang="hy-AM" sz="1600" dirty="0">
                <a:latin typeface="Sylfaen" panose="010A0502050306030303" pitchFamily="18" charset="0"/>
              </a:rPr>
              <a:t>լաբորատորիաներ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b="1" dirty="0">
                <a:latin typeface="Sylfaen" panose="010A0502050306030303" pitchFamily="18" charset="0"/>
              </a:rPr>
              <a:t>Խաղայնացված</a:t>
            </a:r>
            <a:r>
              <a:rPr lang="hy-AM" sz="1600" dirty="0">
                <a:latin typeface="Sylfaen" panose="010A0502050306030303" pitchFamily="18" charset="0"/>
              </a:rPr>
              <a:t> ուսուցում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y-AM" sz="1600" b="1" dirty="0">
                <a:latin typeface="Sylfaen" panose="010A0502050306030303" pitchFamily="18" charset="0"/>
              </a:rPr>
              <a:t>Մոբիլ ուսուցման</a:t>
            </a:r>
            <a:r>
              <a:rPr lang="hy-AM" sz="1600" dirty="0">
                <a:latin typeface="Sylfaen" panose="010A0502050306030303" pitchFamily="18" charset="0"/>
              </a:rPr>
              <a:t> լայն տարածում</a:t>
            </a:r>
          </a:p>
          <a:p>
            <a:endParaRPr lang="hy-AM" sz="2800" dirty="0">
              <a:latin typeface="Sylfaen" panose="010A0502050306030303" pitchFamily="18" charset="0"/>
            </a:endParaRPr>
          </a:p>
        </p:txBody>
      </p:sp>
      <p:pic>
        <p:nvPicPr>
          <p:cNvPr id="3" name="Звук 2">
            <a:hlinkClick r:id="" action="ppaction://media"/>
            <a:extLst>
              <a:ext uri="{FF2B5EF4-FFF2-40B4-BE49-F238E27FC236}">
                <a16:creationId xmlns:a16="http://schemas.microsoft.com/office/drawing/2014/main" id="{6328CACC-45B3-4970-AF85-BDA883B30A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84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28"/>
    </mc:Choice>
    <mc:Fallback>
      <p:transition spd="slow" advTm="69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7BE457B-AFEA-40BF-8226-F938C8B9886B}"/>
              </a:ext>
            </a:extLst>
          </p:cNvPr>
          <p:cNvSpPr txBox="1"/>
          <p:nvPr/>
        </p:nvSpPr>
        <p:spPr>
          <a:xfrm>
            <a:off x="142874" y="66675"/>
            <a:ext cx="11210925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800" b="1" dirty="0">
                <a:latin typeface="Sylfaen" panose="010A0502050306030303" pitchFamily="18" charset="0"/>
              </a:rPr>
              <a:t>Էլեկտրոնային ուսուցման տեսակները</a:t>
            </a:r>
          </a:p>
          <a:p>
            <a:br>
              <a:rPr lang="hy-AM" dirty="0"/>
            </a:br>
            <a:r>
              <a:rPr lang="hy-AM" sz="2800" dirty="0">
                <a:latin typeface="Sylfaen" panose="010A0502050306030303" pitchFamily="18" charset="0"/>
              </a:rPr>
              <a:t>Լիովին առցանց ուսուցում՝ ամբողջ կրթական գործընթացը ինտերնետով, օգտագործվում են տեսադասեր, ֆորումներ, </a:t>
            </a:r>
            <a:r>
              <a:rPr lang="en-US" sz="2800" dirty="0">
                <a:latin typeface="Sylfaen" panose="010A0502050306030303" pitchFamily="18" charset="0"/>
              </a:rPr>
              <a:t>LMS </a:t>
            </a:r>
            <a:r>
              <a:rPr lang="hy-AM" sz="2800" dirty="0">
                <a:latin typeface="Sylfaen" panose="010A0502050306030303" pitchFamily="18" charset="0"/>
              </a:rPr>
              <a:t>համակարգեր։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Խառնված ուսուցում՝ դասասենյակում + առցանց ռեսուրսներ, օրինակ </a:t>
            </a:r>
            <a:r>
              <a:rPr lang="en-US" sz="2800" dirty="0">
                <a:latin typeface="Sylfaen" panose="010A0502050306030303" pitchFamily="18" charset="0"/>
              </a:rPr>
              <a:t>Flipped Classroom</a:t>
            </a:r>
            <a:r>
              <a:rPr lang="hy-AM" sz="2800" dirty="0">
                <a:latin typeface="Sylfaen" panose="010A0502050306030303" pitchFamily="18" charset="0"/>
              </a:rPr>
              <a:t>։</a:t>
            </a:r>
            <a:br>
              <a:rPr lang="en-US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Հեռավար ուսուցում՝ ուսուցիչը հեռվում է, բայց դասը շարունակվում է </a:t>
            </a:r>
            <a:r>
              <a:rPr lang="en-US" sz="2800" dirty="0">
                <a:latin typeface="Sylfaen" panose="010A0502050306030303" pitchFamily="18" charset="0"/>
              </a:rPr>
              <a:t>Zoom, Teams, Google Meet</a:t>
            </a:r>
            <a:r>
              <a:rPr lang="hy-AM" sz="2800" dirty="0">
                <a:latin typeface="Sylfaen" panose="010A0502050306030303" pitchFamily="18" charset="0"/>
              </a:rPr>
              <a:t>։</a:t>
            </a:r>
            <a:br>
              <a:rPr lang="en-US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Մոբիլ ուսուցում՝ սմարթֆոնների և թաբլետների միջոցով, </a:t>
            </a:r>
            <a:r>
              <a:rPr lang="en-US" sz="2800" dirty="0">
                <a:latin typeface="Sylfaen" panose="010A0502050306030303" pitchFamily="18" charset="0"/>
              </a:rPr>
              <a:t>learning apps, push-notification</a:t>
            </a:r>
            <a:r>
              <a:rPr lang="hy-AM" sz="2800" dirty="0">
                <a:latin typeface="Sylfaen" panose="010A0502050306030303" pitchFamily="18" charset="0"/>
              </a:rPr>
              <a:t>։</a:t>
            </a:r>
            <a:br>
              <a:rPr lang="en-US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Միկրոուսուցում՝ կարճ 3–7 րոպե դասեր, վիկտորինաներ, արագ հմտությունների ուսուցում։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Ադապտիվ ուսուցում՝ ԱԲ և վերլուծական ալգորիթմներով հարմարեցված ուսուցում, անհատականացված բարդություն։</a:t>
            </a:r>
          </a:p>
        </p:txBody>
      </p:sp>
      <p:pic>
        <p:nvPicPr>
          <p:cNvPr id="3" name="Звук 2">
            <a:hlinkClick r:id="" action="ppaction://media"/>
            <a:extLst>
              <a:ext uri="{FF2B5EF4-FFF2-40B4-BE49-F238E27FC236}">
                <a16:creationId xmlns:a16="http://schemas.microsoft.com/office/drawing/2014/main" id="{8CD42E3E-D029-437D-A6B0-67644C6F9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07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33"/>
    </mc:Choice>
    <mc:Fallback>
      <p:transition spd="slow" advTm="53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766788-4174-496E-A06D-77EC3C15F8FF}"/>
              </a:ext>
            </a:extLst>
          </p:cNvPr>
          <p:cNvSpPr txBox="1"/>
          <p:nvPr/>
        </p:nvSpPr>
        <p:spPr>
          <a:xfrm>
            <a:off x="233362" y="821889"/>
            <a:ext cx="1172527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800" b="1" dirty="0">
                <a:latin typeface="Sylfaen" panose="010A0502050306030303" pitchFamily="18" charset="0"/>
              </a:rPr>
              <a:t>Ուսուցման տեսակների առավելություններ</a:t>
            </a:r>
          </a:p>
          <a:p>
            <a:endParaRPr lang="hy-AM" sz="2800" b="1" dirty="0">
              <a:latin typeface="Sylfaen" panose="010A0502050306030303" pitchFamily="18" charset="0"/>
            </a:endParaRPr>
          </a:p>
          <a:p>
            <a:r>
              <a:rPr lang="hy-AM" sz="2800" dirty="0">
                <a:latin typeface="Sylfaen" panose="010A0502050306030303" pitchFamily="18" charset="0"/>
              </a:rPr>
              <a:t>Լիովին առցանց ուսուցմամբ սովորողը կարող է սովորել որտեղ ուզում է։ Խառնված ուսուցումը դարձնում է ուսուցումը ավելի արդյունավետ և հետաքրքիր։ Հեռավար ուսուցման դեպքում դասը չի ընդհատվում։ Մոբիլ ուսուցումը ապահովում է արագ, շարժական և մատչելի ուսուցում։ Միկրոուսուցումը հեշտ է հասկանալ և հիշել։ Ադապտիվ ուսուցումը ապահովում է անհատականացված և արդյունավետ կրթություն։</a:t>
            </a:r>
          </a:p>
          <a:p>
            <a:br>
              <a:rPr lang="hy-AM" sz="2800" dirty="0">
                <a:latin typeface="Sylfaen" panose="010A0502050306030303" pitchFamily="18" charset="0"/>
              </a:rPr>
            </a:br>
            <a:endParaRPr lang="hy-AM" sz="2800" dirty="0">
              <a:latin typeface="Sylfaen" panose="010A0502050306030303" pitchFamily="18" charset="0"/>
            </a:endParaRPr>
          </a:p>
        </p:txBody>
      </p:sp>
      <p:pic>
        <p:nvPicPr>
          <p:cNvPr id="2" name="Звук 1">
            <a:hlinkClick r:id="" action="ppaction://media"/>
            <a:extLst>
              <a:ext uri="{FF2B5EF4-FFF2-40B4-BE49-F238E27FC236}">
                <a16:creationId xmlns:a16="http://schemas.microsoft.com/office/drawing/2014/main" id="{9283A746-D160-4298-99DB-37EC78B48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954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52"/>
    </mc:Choice>
    <mc:Fallback>
      <p:transition spd="slow" advTm="29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9E8ECA-21B8-4FEA-9225-712878B8B3EB}"/>
              </a:ext>
            </a:extLst>
          </p:cNvPr>
          <p:cNvSpPr txBox="1"/>
          <p:nvPr/>
        </p:nvSpPr>
        <p:spPr>
          <a:xfrm>
            <a:off x="361949" y="533401"/>
            <a:ext cx="1100137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400" b="1" dirty="0">
                <a:latin typeface="Sylfaen" panose="010A0502050306030303" pitchFamily="18" charset="0"/>
              </a:rPr>
              <a:t>Առավելություններ և մարտահրավերներ</a:t>
            </a:r>
          </a:p>
          <a:p>
            <a:endParaRPr lang="hy-AM" b="1" dirty="0"/>
          </a:p>
          <a:p>
            <a:br>
              <a:rPr lang="hy-AM" dirty="0"/>
            </a:br>
            <a:r>
              <a:rPr lang="hy-AM" sz="2800" dirty="0">
                <a:latin typeface="Sylfaen" panose="010A0502050306030303" pitchFamily="18" charset="0"/>
              </a:rPr>
              <a:t>Առավելություններ՝ ժամանակային և տարածական ազատություն, հասանելի կրթություն, բազմամեդիա ներկայացում, ինտերակտիվություն, անհատականացված մոտեցում, ավտոմատացված գնահատում, մեծ ռեսուրսների բազա։</a:t>
            </a:r>
            <a:br>
              <a:rPr lang="hy-AM" sz="2800" dirty="0">
                <a:latin typeface="Sylfaen" panose="010A0502050306030303" pitchFamily="18" charset="0"/>
              </a:rPr>
            </a:br>
            <a:r>
              <a:rPr lang="hy-AM" sz="2800" dirty="0">
                <a:latin typeface="Sylfaen" panose="010A0502050306030303" pitchFamily="18" charset="0"/>
              </a:rPr>
              <a:t>Մարտահրավերներ՝ տեխնիկական սարքավորումների հասանելիություն, ինտերնետի որակ, ինքնակարգավորման հմտությունների անհրաժեշտություն, ուսուցիչների թվային հմտությունների զարգացում, մարդկային շփման նվազում, կիբերանվտանգության խնդիրներ։</a:t>
            </a:r>
          </a:p>
        </p:txBody>
      </p:sp>
      <p:pic>
        <p:nvPicPr>
          <p:cNvPr id="2" name="Звук 1">
            <a:hlinkClick r:id="" action="ppaction://media"/>
            <a:extLst>
              <a:ext uri="{FF2B5EF4-FFF2-40B4-BE49-F238E27FC236}">
                <a16:creationId xmlns:a16="http://schemas.microsoft.com/office/drawing/2014/main" id="{1E60D23E-F916-43FA-8A7F-6BF5C9304E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852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01"/>
    </mc:Choice>
    <mc:Fallback>
      <p:transition spd="slow" advTm="32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6A037A-7F70-494A-881E-4497A389F56F}"/>
              </a:ext>
            </a:extLst>
          </p:cNvPr>
          <p:cNvSpPr txBox="1"/>
          <p:nvPr/>
        </p:nvSpPr>
        <p:spPr>
          <a:xfrm>
            <a:off x="704850" y="666750"/>
            <a:ext cx="11277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hy-AM" sz="2400" b="1" dirty="0">
                <a:latin typeface="Sylfaen" panose="010A0502050306030303" pitchFamily="18" charset="0"/>
              </a:rPr>
              <a:t>Եզրակացություն</a:t>
            </a:r>
          </a:p>
          <a:p>
            <a:pPr algn="ctr"/>
            <a:endParaRPr lang="hy-AM" sz="2400" b="1" dirty="0">
              <a:latin typeface="Sylfaen" panose="010A0502050306030303" pitchFamily="18" charset="0"/>
            </a:endParaRPr>
          </a:p>
          <a:p>
            <a:r>
              <a:rPr lang="hy-AM" sz="2400" dirty="0">
                <a:latin typeface="Sylfaen" panose="010A0502050306030303" pitchFamily="18" charset="0"/>
              </a:rPr>
              <a:t>Էլեկտրոնային ուսուցումը փոխում է սովորողի և ուսուցչի հարաբերակցությունը, ստեղծում ժամանակակից, ճկուն և ինտերակտիվ կրթական միջավայր։ Այն հնարավորություն է տալիս սովորել ցանկացած վայրից, ցանկացած ժամանակ, անհատական տեմպով և բազմամեդիա ռեսուրսներից օգտվել։ Ուսուցման տեսակները՝ լիովին առցանց, խառնված, հեռավար, մոբիլ, միկրո և ադապտիվ ուսուցում ապահովում են կրթության հասանելիություն և արդյունավետություն։ Էլեկտրոնային ուսուցումն ունի շատ առավելություններ, բայց պահանջում է տեխնոլոգիական հմտություններ և անվտանգության վերահսկողություն։</a:t>
            </a:r>
          </a:p>
        </p:txBody>
      </p:sp>
      <p:pic>
        <p:nvPicPr>
          <p:cNvPr id="2" name="Звук 1">
            <a:hlinkClick r:id="" action="ppaction://media"/>
            <a:extLst>
              <a:ext uri="{FF2B5EF4-FFF2-40B4-BE49-F238E27FC236}">
                <a16:creationId xmlns:a16="http://schemas.microsoft.com/office/drawing/2014/main" id="{47FF6BF6-590D-46EE-9100-7A66C5D3A8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35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93"/>
    </mc:Choice>
    <mc:Fallback>
      <p:transition spd="slow" advTm="35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Капля</Template>
  <TotalTime>27</TotalTime>
  <Words>532</Words>
  <Application>Microsoft Office PowerPoint</Application>
  <PresentationFormat>Широкоэкранный</PresentationFormat>
  <Paragraphs>37</Paragraphs>
  <Slides>8</Slides>
  <Notes>0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Sylfaen</vt:lpstr>
      <vt:lpstr>Tw Cen MT</vt:lpstr>
      <vt:lpstr>Капля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Hasmik Harutyunyan</dc:creator>
  <cp:lastModifiedBy>Hasmik Harutyunyan</cp:lastModifiedBy>
  <cp:revision>6</cp:revision>
  <dcterms:created xsi:type="dcterms:W3CDTF">2025-11-19T16:50:06Z</dcterms:created>
  <dcterms:modified xsi:type="dcterms:W3CDTF">2025-11-20T05:45:13Z</dcterms:modified>
</cp:coreProperties>
</file>

<file path=docProps/thumbnail.jpeg>
</file>